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9893AC5-65E6-476D-B50C-5B40F0B39FAA}">
  <a:tblStyle styleId="{E9893AC5-65E6-476D-B50C-5B40F0B39F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354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dacf83992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dacf83992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Меня зовут … и я расскажу о теме своего диплома ...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acf839922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acf839922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Помимо ошибок были рассмотрены дополнительные метрики качества.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сегментации взята мера IoU, имеющая тот же физический смысл, что и Dice.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классификации было введено понятие “Матрицы ошибок”, на основе которого выведены следующие метрики.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является самой интуитивно понятной и при этом самой плохой метрикой качества.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Она интерпретируется как доля правильных ответов.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Плоха она в случае несбалансированности классов.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Например, если модель на выборке из 10 объектов, 8 из которых относятся к одному классу, выдает в ответ класс 0 на всех экземплярах, то Accuracy будет 80%, что не совсем правда.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Поэтому вводятся дополнительные метрики.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acf839922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acf839922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Здесь представлены графики функций ошибок на тренировочных и проверочных подвыборках, и метрики полученные на лучших эпохах.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Важно, что обучение проводилось в 2 этапа. Вначале модель обучалась правильно строить бинарные маски.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 только потом были добавлены линейные слои для классификации, и модель обучалась определять наличие трещин на изображениях, не изменяя состояние уже обученного кодировщика и не строя маски. То есть сеть училась интерпретировать сжатое представление в целевой класс.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ef77d10f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ef77d10f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Здесь представлена визуализация работы обученной модели.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Данных изображения не участвовали в тренировочной подвыборке, это значит что модель никогда их не видела.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def77d10f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def77d10f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dacf83992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dacf83992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Образование трещин может приводить к негативным последствиям в различных сферах.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рамках исследования ВКР разработано ПО, которое может быть использовано как система непрерывного мониторинга за объектами.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acf839922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acf839922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Отслеживание непосредственно самих трещин происходит с помощью бинарных масок.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исследования был найден следующий набор данных с парами изображений трещин на различных поверхностях.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acf83992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acf83992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глубоком обучении, задачу построения бинарной маски называют семантической сегментацией.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сегментации используют архитектуры генеративных нейронных сетей семейства VAE, состоящие из двух ключевых компонент.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Кодировщик … Декодер …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Однако такая архитектура, как и сама по себе бинарная маска без дополнительного анализа, не способна однозначно ответить на вопрос “А есть ли трещина?”.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Могут быть ситуации, когда при отсутствии трещины маска не требуется.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Или ответ на данный вопрос является приоритетным для реагирования.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acf83992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acf839922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Поэтому помимо сегментации был дополнительно рассмотрен подход позволяющий ответить на данный вопрос без построения маски и используя ту же модель.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Таким образом были сформулированы следующие цели и задачи.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acf83992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acf83992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начала рассмотрим пример архитектуры свёрточной нейронной сети для задачи классификации.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Архитектура состоит из двух компонент: кодировщика и полносвязных слоев.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Кодировщик состоит из последовательности слоев свёртки и субдискретизации.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Свёртка работает следующим образом: обучаемое ядро скользит по изображению и образует карту признаков в результате скалярного произведения.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Дальше карты признаков также обрабатываются свёртками.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Слой субдискретизации используется для сжатия информации путем уплотнения карты признаков.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После кодировщика идут 3 линейных слоя, которые анализируя информацию из кодировщика способны классифицировать входное изображение.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acf83992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acf839922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Теперь рассмотрим генеративную архитектуру ранее описанного VAE для решения задачи сегментации.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Все по тому же принципу происходит кодирование входного изображения в сжатое представление.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Но в отличии от архитектуры классификации, вместо полносвязных слоев дальше идет декодер, который реконструирует сжатое представление в бинарную маску.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Реконструкция выполняется за счет слоев обратной свёртки, которые по сути являются свертками с разреженной картой признаков, из-за чего выходная карта обретает большую размерность.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Здесь важно, что кодировщик сети состоит из тех же блоков, что и рассмотренная на прошлом слайде архитектура VGG.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Теоретически, можно добавить после кодировщика линейные слои по аналогии с прошлой архитектурой.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Тогда такая модифицированная архитектура будет иметь 1 вход и 2 выхода и решать сразу 2 задачи.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Правильно обучив модель с такой архитектурой, </a:t>
            </a:r>
            <a:r>
              <a:rPr lang="en">
                <a:solidFill>
                  <a:schemeClr val="dk1"/>
                </a:solidFill>
              </a:rPr>
              <a:t>можно сделать </a:t>
            </a:r>
            <a:r>
              <a:rPr lang="en"/>
              <a:t>построение бинарной маски опциональным.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acf839922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acf839922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 качестве критерия для задачи классификации использована бинарная кросс-энтропия.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Её производная имеет физический смысл - разность предсказанного и целевого значений.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acf839922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acf839922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Для критерия сегментации используется коэффициент Сёренсена, она же мера Dice.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Данная мера позволяет количественно описать схожесть двух множеств.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 точки зрения пикселей добавляют 1 в числитель и знаменатель, так как при p = t = 0 значение меры не определено.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Исходя из области значений данной меры, можно обозначить ошибку как 1 - Dice. Тогда если изображения идеально совпадают, ошибка будет равна 0.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057400" y="1645790"/>
            <a:ext cx="50292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Прикладная математика и информатика</a:t>
            </a:r>
            <a:endParaRPr sz="2000"/>
          </a:p>
        </p:txBody>
      </p:sp>
      <p:sp>
        <p:nvSpPr>
          <p:cNvPr id="56" name="Google Shape;56;p13"/>
          <p:cNvSpPr txBox="1"/>
          <p:nvPr/>
        </p:nvSpPr>
        <p:spPr>
          <a:xfrm>
            <a:off x="1965900" y="914400"/>
            <a:ext cx="5212200" cy="731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Институт математики, механики и компьютерных наук им. И.И. Воровича</a:t>
            </a:r>
            <a:endParaRPr sz="2200"/>
          </a:p>
        </p:txBody>
      </p:sp>
      <p:sp>
        <p:nvSpPr>
          <p:cNvPr id="57" name="Google Shape;57;p13"/>
          <p:cNvSpPr txBox="1"/>
          <p:nvPr/>
        </p:nvSpPr>
        <p:spPr>
          <a:xfrm>
            <a:off x="914400" y="2971800"/>
            <a:ext cx="7315200" cy="1371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Определение и сегментация трещин</a:t>
            </a:r>
            <a:br>
              <a:rPr lang="en" sz="3200"/>
            </a:br>
            <a:r>
              <a:rPr lang="en" sz="3200"/>
              <a:t>на поверхности при помощи</a:t>
            </a:r>
            <a:br>
              <a:rPr lang="en" sz="3200"/>
            </a:br>
            <a:r>
              <a:rPr lang="en" sz="3200"/>
              <a:t>свёрточной нейронной сети</a:t>
            </a:r>
            <a:endParaRPr sz="3200"/>
          </a:p>
        </p:txBody>
      </p:sp>
      <p:sp>
        <p:nvSpPr>
          <p:cNvPr id="58" name="Google Shape;58;p13"/>
          <p:cNvSpPr txBox="1"/>
          <p:nvPr/>
        </p:nvSpPr>
        <p:spPr>
          <a:xfrm>
            <a:off x="2971800" y="5212050"/>
            <a:ext cx="5943600" cy="5487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</a:rPr>
              <a:t>Студент:</a:t>
            </a:r>
            <a:r>
              <a:rPr lang="en"/>
              <a:t> Пандов Вячеслав Дмитриевич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</a:rPr>
              <a:t>Научный руководитель:</a:t>
            </a:r>
            <a:r>
              <a:rPr lang="en"/>
              <a:t> д.ф.-м.н., доц. Карякин Михаил Игорьевич</a:t>
            </a:r>
            <a:endParaRPr/>
          </a:p>
        </p:txBody>
      </p:sp>
      <p:sp>
        <p:nvSpPr>
          <p:cNvPr id="59" name="Google Shape;59;p13"/>
          <p:cNvSpPr txBox="1"/>
          <p:nvPr/>
        </p:nvSpPr>
        <p:spPr>
          <a:xfrm>
            <a:off x="3017550" y="2102990"/>
            <a:ext cx="31089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Кафедра теории упругости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2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10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64" name="Google Shape;164;p22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Метрики качества</a:t>
            </a:r>
            <a:endParaRPr sz="2400"/>
          </a:p>
        </p:txBody>
      </p:sp>
      <p:graphicFrame>
        <p:nvGraphicFramePr>
          <p:cNvPr id="165" name="Google Shape;165;p22"/>
          <p:cNvGraphicFramePr/>
          <p:nvPr/>
        </p:nvGraphicFramePr>
        <p:xfrm>
          <a:off x="914400" y="906971"/>
          <a:ext cx="7315200" cy="5567350"/>
        </p:xfrm>
        <a:graphic>
          <a:graphicData uri="http://schemas.openxmlformats.org/drawingml/2006/table">
            <a:tbl>
              <a:tblPr>
                <a:noFill/>
                <a:tableStyleId>{E9893AC5-65E6-476D-B50C-5B40F0B39FAA}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Сегментация</a:t>
                      </a:r>
                      <a:endParaRPr sz="18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Классификация</a:t>
                      </a:r>
                      <a:endParaRPr sz="18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8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166" name="Google Shape;16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0120" y="3119933"/>
            <a:ext cx="3566160" cy="618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8742" y="1770403"/>
            <a:ext cx="3580867" cy="128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07801" y="3884694"/>
            <a:ext cx="1770759" cy="990531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9" name="Google Shape;169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62212" y="5118514"/>
            <a:ext cx="3061937" cy="492369"/>
          </a:xfrm>
          <a:prstGeom prst="rect">
            <a:avLst/>
          </a:prstGeom>
          <a:noFill/>
          <a:ln w="9525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27086" y="3227816"/>
            <a:ext cx="2532184" cy="433285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11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77" name="Google Shape;177;p23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Результаты</a:t>
            </a:r>
            <a:endParaRPr sz="2400"/>
          </a:p>
        </p:txBody>
      </p:sp>
      <p:pic>
        <p:nvPicPr>
          <p:cNvPr id="178" name="Google Shape;17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9260" y="965513"/>
            <a:ext cx="3611880" cy="4926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60" y="1686138"/>
            <a:ext cx="5440680" cy="348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12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Результаты</a:t>
            </a:r>
            <a:endParaRPr sz="2400"/>
          </a:p>
        </p:txBody>
      </p:sp>
      <p:sp>
        <p:nvSpPr>
          <p:cNvPr id="187" name="Google Shape;187;p24"/>
          <p:cNvSpPr txBox="1"/>
          <p:nvPr/>
        </p:nvSpPr>
        <p:spPr>
          <a:xfrm>
            <a:off x="3017520" y="4800600"/>
            <a:ext cx="3657600" cy="1828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1) Входные изображения</a:t>
            </a:r>
            <a:endParaRPr sz="220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2) Предсказанные маски</a:t>
            </a:r>
            <a:endParaRPr sz="220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3) Истинные маски</a:t>
            </a:r>
            <a:endParaRPr sz="2200"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" y="1234440"/>
            <a:ext cx="9052561" cy="3339389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/>
        </p:nvSpPr>
        <p:spPr>
          <a:xfrm>
            <a:off x="45750" y="731520"/>
            <a:ext cx="9052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     1             1</a:t>
            </a:r>
            <a:r>
              <a:rPr lang="en" sz="2200" b="1">
                <a:solidFill>
                  <a:schemeClr val="dk1"/>
                </a:solidFill>
              </a:rPr>
              <a:t>            </a:t>
            </a:r>
            <a:r>
              <a:rPr lang="en" sz="2200" b="1"/>
              <a:t>1</a:t>
            </a:r>
            <a:r>
              <a:rPr lang="en" sz="2200" b="1">
                <a:solidFill>
                  <a:schemeClr val="dk1"/>
                </a:solidFill>
              </a:rPr>
              <a:t>             </a:t>
            </a:r>
            <a:r>
              <a:rPr lang="en" sz="2200" b="1"/>
              <a:t>1</a:t>
            </a:r>
            <a:r>
              <a:rPr lang="en" sz="2200" b="1">
                <a:solidFill>
                  <a:schemeClr val="dk1"/>
                </a:solidFill>
              </a:rPr>
              <a:t>             </a:t>
            </a:r>
            <a:r>
              <a:rPr lang="en" sz="2200" b="1"/>
              <a:t>1</a:t>
            </a:r>
            <a:r>
              <a:rPr lang="en" sz="2200" b="1">
                <a:solidFill>
                  <a:schemeClr val="dk1"/>
                </a:solidFill>
              </a:rPr>
              <a:t>            </a:t>
            </a:r>
            <a:r>
              <a:rPr lang="en" sz="2200" b="1"/>
              <a:t>0</a:t>
            </a:r>
            <a:r>
              <a:rPr lang="en" sz="2200" b="1">
                <a:solidFill>
                  <a:schemeClr val="dk1"/>
                </a:solidFill>
              </a:rPr>
              <a:t>             </a:t>
            </a:r>
            <a:r>
              <a:rPr lang="en" sz="2200" b="1"/>
              <a:t>1</a:t>
            </a:r>
            <a:r>
              <a:rPr lang="en" sz="2200" b="1">
                <a:solidFill>
                  <a:schemeClr val="dk1"/>
                </a:solidFill>
              </a:rPr>
              <a:t>             </a:t>
            </a:r>
            <a:r>
              <a:rPr lang="en" sz="2200" b="1"/>
              <a:t>1</a:t>
            </a:r>
            <a:endParaRPr sz="22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13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Заключение</a:t>
            </a:r>
            <a:endParaRPr sz="2400"/>
          </a:p>
        </p:txBody>
      </p:sp>
      <p:sp>
        <p:nvSpPr>
          <p:cNvPr id="197" name="Google Shape;197;p25"/>
          <p:cNvSpPr txBox="1"/>
          <p:nvPr/>
        </p:nvSpPr>
        <p:spPr>
          <a:xfrm>
            <a:off x="457200" y="1051560"/>
            <a:ext cx="8229600" cy="502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По результатам исследования можно сделать следующие выводы: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Была реализована и успешно обучена модель архитектуры U-Net </a:t>
            </a:r>
            <a:r>
              <a:rPr lang="en" sz="2000">
                <a:solidFill>
                  <a:schemeClr val="dk1"/>
                </a:solidFill>
              </a:rPr>
              <a:t>для решения задачи сегментации </a:t>
            </a:r>
            <a:r>
              <a:rPr lang="en" sz="2000"/>
              <a:t>. 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Кодировщик, обученный на задаче сегментации, может успешно применяться в задаче классификации, если к нему добавить полносвязные нейронные слои.</a:t>
            </a:r>
            <a:endParaRPr sz="2000"/>
          </a:p>
          <a:p>
            <a:pPr marL="457200" lvl="0" indent="-355600" algn="just" rtl="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SzPts val="2000"/>
              <a:buAutoNum type="arabicPeriod"/>
            </a:pPr>
            <a:r>
              <a:rPr lang="en" sz="2000"/>
              <a:t>Полносвязная нейронная сеть, добавленная после уже обученного кодировщика, успешно анализирует информацию, исходящую из кодировщика и способна интерпретировать её для решения задачи классификации.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2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Постановка задачи</a:t>
            </a:r>
            <a:endParaRPr sz="2400"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8779" y="907268"/>
            <a:ext cx="5499421" cy="412780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802" y="907268"/>
            <a:ext cx="5499421" cy="412780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85800" y="1268007"/>
            <a:ext cx="2849385" cy="188831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0" name="Google Shape;70;p14"/>
          <p:cNvPicPr preferRelativeResize="0"/>
          <p:nvPr/>
        </p:nvPicPr>
        <p:blipFill rotWithShape="1">
          <a:blip r:embed="rId6">
            <a:alphaModFix/>
          </a:blip>
          <a:srcRect t="5172" r="1497" b="26136"/>
          <a:stretch/>
        </p:blipFill>
        <p:spPr>
          <a:xfrm flipH="1">
            <a:off x="5954457" y="907278"/>
            <a:ext cx="2503735" cy="3104525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 flipH="1">
            <a:off x="3848864" y="3120568"/>
            <a:ext cx="2562618" cy="1268932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685805" y="3309870"/>
            <a:ext cx="3620080" cy="1725212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3" name="Google Shape;73;p14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flipH="1">
            <a:off x="3260915" y="907256"/>
            <a:ext cx="2503736" cy="156644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54455" y="3450206"/>
            <a:ext cx="2272977" cy="1586138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5" name="Google Shape;75;p14"/>
          <p:cNvSpPr txBox="1"/>
          <p:nvPr/>
        </p:nvSpPr>
        <p:spPr>
          <a:xfrm>
            <a:off x="1143000" y="5486400"/>
            <a:ext cx="27432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000"/>
              <a:buChar char="●"/>
            </a:pPr>
            <a:r>
              <a:rPr lang="en" sz="2000">
                <a:solidFill>
                  <a:srgbClr val="212121"/>
                </a:solidFill>
              </a:rPr>
              <a:t>Реконструкция</a:t>
            </a:r>
            <a:endParaRPr sz="2000">
              <a:solidFill>
                <a:srgbClr val="212121"/>
              </a:solidFill>
            </a:endParaRPr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000"/>
              <a:buChar char="●"/>
            </a:pPr>
            <a:r>
              <a:rPr lang="en" sz="2000">
                <a:solidFill>
                  <a:srgbClr val="212121"/>
                </a:solidFill>
              </a:rPr>
              <a:t>Отбраковка</a:t>
            </a:r>
            <a:endParaRPr sz="2000">
              <a:solidFill>
                <a:srgbClr val="212121"/>
              </a:solidFill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4800600" y="5486400"/>
            <a:ext cx="3200400" cy="91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000"/>
              <a:buChar char="●"/>
            </a:pPr>
            <a:r>
              <a:rPr lang="en" sz="2000">
                <a:solidFill>
                  <a:srgbClr val="212121"/>
                </a:solidFill>
              </a:rPr>
              <a:t>Контроль качества</a:t>
            </a:r>
            <a:endParaRPr sz="2000">
              <a:solidFill>
                <a:srgbClr val="21212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000"/>
              <a:buChar char="●"/>
            </a:pPr>
            <a:r>
              <a:rPr lang="en" sz="2000">
                <a:solidFill>
                  <a:srgbClr val="212121"/>
                </a:solidFill>
              </a:rPr>
              <a:t>Краш-тесты</a:t>
            </a:r>
            <a:endParaRPr sz="2000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5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3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Объект исследования</a:t>
            </a:r>
            <a:endParaRPr sz="2400"/>
          </a:p>
        </p:txBody>
      </p:sp>
      <p:sp>
        <p:nvSpPr>
          <p:cNvPr id="84" name="Google Shape;84;p15"/>
          <p:cNvSpPr txBox="1"/>
          <p:nvPr/>
        </p:nvSpPr>
        <p:spPr>
          <a:xfrm>
            <a:off x="497200" y="777250"/>
            <a:ext cx="8143800" cy="457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4">
            <a:alphaModFix/>
          </a:blip>
          <a:srcRect l="1000" r="58349"/>
          <a:stretch/>
        </p:blipFill>
        <p:spPr>
          <a:xfrm>
            <a:off x="497204" y="777240"/>
            <a:ext cx="4034791" cy="457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 rotWithShape="1">
          <a:blip r:embed="rId5">
            <a:alphaModFix/>
          </a:blip>
          <a:srcRect l="1000" r="58349"/>
          <a:stretch/>
        </p:blipFill>
        <p:spPr>
          <a:xfrm>
            <a:off x="4610857" y="777240"/>
            <a:ext cx="4037087" cy="45719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425210" y="6029510"/>
            <a:ext cx="49377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______________________________________________________________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Набор данных «Crack Segmentation». – URL:</a:t>
            </a:r>
            <a:b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https://github.com/khanhha/crack_segmentation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502938" y="5394960"/>
            <a:ext cx="40233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Исходные изображения</a:t>
            </a:r>
            <a:endParaRPr sz="2000"/>
          </a:p>
        </p:txBody>
      </p:sp>
      <p:sp>
        <p:nvSpPr>
          <p:cNvPr id="89" name="Google Shape;89;p15"/>
          <p:cNvSpPr txBox="1"/>
          <p:nvPr/>
        </p:nvSpPr>
        <p:spPr>
          <a:xfrm>
            <a:off x="4617763" y="5394960"/>
            <a:ext cx="40233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Бинарные маски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6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4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Принцип архитектур «Variance Autoencoders»</a:t>
            </a:r>
            <a:endParaRPr sz="2400"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77" y="1303020"/>
            <a:ext cx="8138046" cy="370331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/>
        </p:nvSpPr>
        <p:spPr>
          <a:xfrm>
            <a:off x="3042531" y="1325880"/>
            <a:ext cx="3059100" cy="4572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</a:t>
            </a:r>
            <a:r>
              <a:rPr lang="en" sz="1800"/>
              <a:t>Есть ли трещина?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»</a:t>
            </a:r>
            <a:endParaRPr sz="1800"/>
          </a:p>
        </p:txBody>
      </p:sp>
      <p:sp>
        <p:nvSpPr>
          <p:cNvPr id="99" name="Google Shape;99;p16"/>
          <p:cNvSpPr txBox="1"/>
          <p:nvPr/>
        </p:nvSpPr>
        <p:spPr>
          <a:xfrm>
            <a:off x="228600" y="5372100"/>
            <a:ext cx="4572000" cy="11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b="1"/>
              <a:t>Кодировщик.</a:t>
            </a:r>
            <a:r>
              <a:rPr lang="en" sz="1800"/>
              <a:t> </a:t>
            </a:r>
            <a:r>
              <a:rPr lang="en" sz="1800">
                <a:solidFill>
                  <a:srgbClr val="000000"/>
                </a:solidFill>
              </a:rPr>
              <a:t>Сжимает </a:t>
            </a:r>
            <a:r>
              <a:rPr lang="en" sz="1800"/>
              <a:t>входную информацию в так называемое «сжатое представление».</a:t>
            </a:r>
            <a:endParaRPr sz="1800"/>
          </a:p>
        </p:txBody>
      </p:sp>
      <p:sp>
        <p:nvSpPr>
          <p:cNvPr id="100" name="Google Shape;100;p16"/>
          <p:cNvSpPr txBox="1"/>
          <p:nvPr/>
        </p:nvSpPr>
        <p:spPr>
          <a:xfrm>
            <a:off x="4343400" y="5372100"/>
            <a:ext cx="45720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 b="1">
                <a:solidFill>
                  <a:schemeClr val="dk1"/>
                </a:solidFill>
              </a:rPr>
              <a:t>Декодер.</a:t>
            </a:r>
            <a:r>
              <a:rPr lang="en" sz="1800">
                <a:solidFill>
                  <a:schemeClr val="dk1"/>
                </a:solidFill>
              </a:rPr>
              <a:t> Реконструирует сжатое представление к необходимому конечному виду.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5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07" name="Google Shape;107;p17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Цели и задачи</a:t>
            </a:r>
            <a:endParaRPr sz="2400"/>
          </a:p>
        </p:txBody>
      </p:sp>
      <p:sp>
        <p:nvSpPr>
          <p:cNvPr id="108" name="Google Shape;108;p17"/>
          <p:cNvSpPr txBox="1"/>
          <p:nvPr/>
        </p:nvSpPr>
        <p:spPr>
          <a:xfrm>
            <a:off x="822900" y="2148900"/>
            <a:ext cx="7498200" cy="256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 dirty="0"/>
              <a:t>Реализовать и обучить модель для сегментации трещин на поверхности по изображению.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endParaRPr lang="en" sz="2200" dirty="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 dirty="0"/>
              <a:t>Модифицировать модель из п.1 для решения задачи определения трещин на тех же изображениях поверхности. Обучить такую модель.</a:t>
            </a:r>
            <a:endParaRPr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6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Архитектура VGG-13</a:t>
            </a:r>
            <a:endParaRPr sz="2400"/>
          </a:p>
        </p:txBody>
      </p:sp>
      <p:sp>
        <p:nvSpPr>
          <p:cNvPr id="116" name="Google Shape;116;p18"/>
          <p:cNvSpPr txBox="1"/>
          <p:nvPr/>
        </p:nvSpPr>
        <p:spPr>
          <a:xfrm>
            <a:off x="420654" y="6030468"/>
            <a:ext cx="49377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______________________________________________________________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Karen Simonyan, Andrew Zisserman. Very Deep Convolutional Networks</a:t>
            </a:r>
            <a:b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for Large-Scale Image Recognition. – 2014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398" y="3616455"/>
            <a:ext cx="7315200" cy="2414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 rotWithShape="1">
          <a:blip r:embed="rId5">
            <a:alphaModFix/>
          </a:blip>
          <a:srcRect r="-765"/>
          <a:stretch/>
        </p:blipFill>
        <p:spPr>
          <a:xfrm>
            <a:off x="502920" y="1483360"/>
            <a:ext cx="4572000" cy="1696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06440" y="1683485"/>
            <a:ext cx="2926080" cy="129647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502925" y="913050"/>
            <a:ext cx="3657600" cy="45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Свертка</a:t>
            </a:r>
            <a:endParaRPr sz="2200"/>
          </a:p>
        </p:txBody>
      </p:sp>
      <p:sp>
        <p:nvSpPr>
          <p:cNvPr id="121" name="Google Shape;121;p18"/>
          <p:cNvSpPr txBox="1"/>
          <p:nvPr/>
        </p:nvSpPr>
        <p:spPr>
          <a:xfrm>
            <a:off x="5532120" y="913050"/>
            <a:ext cx="3200400" cy="45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Субдискретизация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9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7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Архитектура U-Net</a:t>
            </a:r>
            <a:endParaRPr sz="2400"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1899" y="822960"/>
            <a:ext cx="5257802" cy="429767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434400" y="2011680"/>
            <a:ext cx="2926200" cy="144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VGG Encoder</a:t>
            </a:r>
            <a:endParaRPr sz="200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Обратная свертка</a:t>
            </a:r>
            <a:endParaRPr sz="2000"/>
          </a:p>
        </p:txBody>
      </p:sp>
      <p:sp>
        <p:nvSpPr>
          <p:cNvPr id="131" name="Google Shape;131;p19"/>
          <p:cNvSpPr txBox="1"/>
          <p:nvPr/>
        </p:nvSpPr>
        <p:spPr>
          <a:xfrm>
            <a:off x="425210" y="6029510"/>
            <a:ext cx="4937700" cy="68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______________________________________________________________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* Olaf Ronneberger, Philipp Fischer, Thomas Brox. U-Net: Convolutional</a:t>
            </a:r>
            <a:b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200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Networks for Biomedical Image Segmentation. – 2015.</a:t>
            </a:r>
            <a:endParaRPr sz="1200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5">
            <a:alphaModFix/>
          </a:blip>
          <a:srcRect l="1467" t="1428" r="1350" b="4613"/>
          <a:stretch/>
        </p:blipFill>
        <p:spPr>
          <a:xfrm>
            <a:off x="411480" y="3735255"/>
            <a:ext cx="420624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8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Критерий классификации: бинарная кросс-энтропия</a:t>
            </a:r>
            <a:endParaRPr sz="2400"/>
          </a:p>
        </p:txBody>
      </p:sp>
      <p:sp>
        <p:nvSpPr>
          <p:cNvPr id="140" name="Google Shape;140;p20"/>
          <p:cNvSpPr txBox="1"/>
          <p:nvPr/>
        </p:nvSpPr>
        <p:spPr>
          <a:xfrm>
            <a:off x="1600200" y="731520"/>
            <a:ext cx="59436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Бинарная кросс-энтропия</a:t>
            </a:r>
            <a:endParaRPr sz="2200"/>
          </a:p>
        </p:txBody>
      </p:sp>
      <p:sp>
        <p:nvSpPr>
          <p:cNvPr id="141" name="Google Shape;141;p20"/>
          <p:cNvSpPr txBox="1"/>
          <p:nvPr/>
        </p:nvSpPr>
        <p:spPr>
          <a:xfrm>
            <a:off x="1600200" y="3154680"/>
            <a:ext cx="5943600" cy="45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200">
                <a:solidFill>
                  <a:srgbClr val="000000"/>
                </a:solidFill>
              </a:rPr>
              <a:t>Производная бинарной кросс-энтропии</a:t>
            </a:r>
            <a:endParaRPr sz="2200"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5525" y="1257156"/>
            <a:ext cx="4452938" cy="1783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9313" y="3652654"/>
            <a:ext cx="4725352" cy="2935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1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 flipH="1">
            <a:off x="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400" b="1">
                <a:solidFill>
                  <a:schemeClr val="dk1"/>
                </a:solidFill>
              </a:rPr>
              <a:t>9</a:t>
            </a:fld>
            <a:endParaRPr sz="1400" b="1">
              <a:solidFill>
                <a:schemeClr val="dk1"/>
              </a:solidFill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365760" y="182880"/>
            <a:ext cx="7772400" cy="459900"/>
          </a:xfrm>
          <a:prstGeom prst="rect">
            <a:avLst/>
          </a:prstGeom>
          <a:solidFill>
            <a:srgbClr val="EFEFEF">
              <a:alpha val="93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Критерий сегментации: коэффициент Сёренсена</a:t>
            </a:r>
            <a:endParaRPr sz="2400"/>
          </a:p>
        </p:txBody>
      </p:sp>
      <p:sp>
        <p:nvSpPr>
          <p:cNvPr id="151" name="Google Shape;151;p21"/>
          <p:cNvSpPr txBox="1"/>
          <p:nvPr/>
        </p:nvSpPr>
        <p:spPr>
          <a:xfrm>
            <a:off x="380717" y="1432647"/>
            <a:ext cx="4432500" cy="4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 точки зрения множеств</a:t>
            </a:r>
            <a:endParaRPr sz="2200"/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418" y="1963102"/>
            <a:ext cx="1980530" cy="71905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1"/>
          <p:cNvSpPr txBox="1"/>
          <p:nvPr/>
        </p:nvSpPr>
        <p:spPr>
          <a:xfrm>
            <a:off x="382685" y="3763087"/>
            <a:ext cx="4432500" cy="479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С точки зрения пикселей</a:t>
            </a:r>
            <a:endParaRPr sz="2200"/>
          </a:p>
        </p:txBody>
      </p:sp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63350" y="4302336"/>
            <a:ext cx="4025032" cy="1078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 rotWithShape="1">
          <a:blip r:embed="rId6">
            <a:alphaModFix/>
          </a:blip>
          <a:srcRect t="6527" r="1127" b="17131"/>
          <a:stretch/>
        </p:blipFill>
        <p:spPr>
          <a:xfrm>
            <a:off x="4572000" y="1378294"/>
            <a:ext cx="4440063" cy="116852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1"/>
          <p:cNvSpPr txBox="1"/>
          <p:nvPr/>
        </p:nvSpPr>
        <p:spPr>
          <a:xfrm>
            <a:off x="4572011" y="1524506"/>
            <a:ext cx="4590300" cy="16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A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       </a:t>
            </a:r>
            <a:r>
              <a:rPr lang="en" sz="22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Dice = 0               Dice = 0.25        Dice = 1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89145" y="3536390"/>
            <a:ext cx="3043455" cy="246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1066</Words>
  <Application>Microsoft Office PowerPoint</Application>
  <PresentationFormat>Экран (4:3)</PresentationFormat>
  <Paragraphs>122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Arial</vt:lpstr>
      <vt:lpstr>Times New Roman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Вячеслав Пандов</cp:lastModifiedBy>
  <cp:revision>1</cp:revision>
  <dcterms:modified xsi:type="dcterms:W3CDTF">2021-06-17T22:38:03Z</dcterms:modified>
</cp:coreProperties>
</file>